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74" r:id="rId6"/>
    <p:sldId id="261" r:id="rId7"/>
    <p:sldId id="262" r:id="rId8"/>
    <p:sldId id="263" r:id="rId9"/>
    <p:sldId id="279" r:id="rId10"/>
    <p:sldId id="264" r:id="rId11"/>
    <p:sldId id="278" r:id="rId12"/>
    <p:sldId id="265" r:id="rId13"/>
    <p:sldId id="276" r:id="rId14"/>
    <p:sldId id="266" r:id="rId15"/>
    <p:sldId id="282" r:id="rId16"/>
    <p:sldId id="267" r:id="rId17"/>
    <p:sldId id="268" r:id="rId18"/>
    <p:sldId id="269" r:id="rId19"/>
    <p:sldId id="270" r:id="rId20"/>
    <p:sldId id="271" r:id="rId21"/>
    <p:sldId id="280" r:id="rId22"/>
    <p:sldId id="281" r:id="rId23"/>
    <p:sldId id="272" r:id="rId24"/>
    <p:sldId id="277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19" autoAdjust="0"/>
  </p:normalViewPr>
  <p:slideViewPr>
    <p:cSldViewPr snapToGrid="0">
      <p:cViewPr varScale="1">
        <p:scale>
          <a:sx n="62" d="100"/>
          <a:sy n="62" d="100"/>
        </p:scale>
        <p:origin x="13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To UNDERSTAND the evidence THAT migraine INCREASES THE RISK OF CV DISEASE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TO APPRECIATE RISK FACTORS FOR STROKE IN PEOPLE WITH MIGRAINE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TO BE AWARE OF IMAGING CHANGES THAT CAN BE FOUND IN PEOPLE WITH MIGRAINE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To UNDERSTAND the evidence THAT migraine INCREASES THE RISK OF CV DISEASE</a:t>
          </a:r>
        </a:p>
      </dsp:txBody>
      <dsp:txXfrm>
        <a:off x="35606" y="2695306"/>
        <a:ext cx="2981250" cy="720000"/>
      </dsp:txXfrm>
    </dsp:sp>
    <dsp:sp modelId="{BCD8CDD9-0C56-4401-ADB1-8B48DAB2C96F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TO APPRECIATE RISK FACTORS FOR STROKE IN PEOPLE WITH MIGRAINE</a:t>
          </a:r>
        </a:p>
      </dsp:txBody>
      <dsp:txXfrm>
        <a:off x="3538574" y="2695306"/>
        <a:ext cx="2981250" cy="720000"/>
      </dsp:txXfrm>
    </dsp:sp>
    <dsp:sp modelId="{FF93E135-77D6-48A0-8871-9BC93D705D06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TO BE AWARE OF IMAGING CHANGES THAT CAN BE FOUND IN PEOPLE WITH MIGRAINE</a:t>
          </a:r>
        </a:p>
      </dsp:txBody>
      <dsp:txXfrm>
        <a:off x="7041543" y="2695306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MIGRAINE &amp; STROKE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Mark Weatherall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34E35-D585-41DC-9C96-060299E31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9" t="22529" r="34527" b="6883"/>
          <a:stretch/>
        </p:blipFill>
        <p:spPr>
          <a:xfrm>
            <a:off x="1396314" y="1204784"/>
            <a:ext cx="580149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1D19-6D43-4449-98D5-A89BFCB2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Migraine &amp; neuroimaging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7CF3A-A5CC-44F5-A24A-622DD856F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Cortical perfusion changes seen in migraine with aura are very different in timing (moderate increase in time to peak) &amp; distribution (crossing different vascular territories) to those seen in ischaemic stroke (sudden hypoperfusion in delineated territory of affected vessel/s)</a:t>
            </a:r>
          </a:p>
          <a:p>
            <a:r>
              <a:rPr lang="en-GB" dirty="0"/>
              <a:t>People with migraine may have higher parenchymal blood flow in inter-ictal period (especially basilar artery)</a:t>
            </a:r>
          </a:p>
          <a:p>
            <a:r>
              <a:rPr lang="en-GB" dirty="0"/>
              <a:t>Clinically silent brain lesions often seen on MRI imaging of patients with migraine</a:t>
            </a:r>
          </a:p>
          <a:p>
            <a:pPr lvl="1"/>
            <a:r>
              <a:rPr lang="en-GB" dirty="0"/>
              <a:t>Non-specific, aetiology &amp; clinical significance remain uncertain</a:t>
            </a:r>
          </a:p>
          <a:p>
            <a:pPr lvl="1"/>
            <a:r>
              <a:rPr lang="en-GB" dirty="0"/>
              <a:t>Not modified by traditional CV risk factors</a:t>
            </a:r>
          </a:p>
          <a:p>
            <a:pPr lvl="1"/>
            <a:r>
              <a:rPr lang="en-GB" dirty="0"/>
              <a:t>Includes white matter hyperintensities &amp; silent infarct-like lesions (particularly posterior circulation/cerebellum)</a:t>
            </a:r>
          </a:p>
        </p:txBody>
      </p:sp>
    </p:spTree>
    <p:extLst>
      <p:ext uri="{BB962C8B-B14F-4D97-AF65-F5344CB8AC3E}">
        <p14:creationId xmlns:p14="http://schemas.microsoft.com/office/powerpoint/2010/main" val="1601270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erebellar infarct-like lesions: the CAMERA study. Corresponding T2-weighted (left) and fluid-attenuated inversion-recovery images (right) showing (multiple) cerebellar infarct-like lesions (arrows) in four representative cases (numbers refer to case numbers in Table 2).">
            <a:extLst>
              <a:ext uri="{FF2B5EF4-FFF2-40B4-BE49-F238E27FC236}">
                <a16:creationId xmlns:a16="http://schemas.microsoft.com/office/drawing/2014/main" id="{36FFE492-9146-4F70-985C-431F87116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682" y="794269"/>
            <a:ext cx="4023952" cy="52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713FD9-E5E6-4BDD-BC4A-A675AA5D8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2" t="50859" r="32246" b="14801"/>
          <a:stretch/>
        </p:blipFill>
        <p:spPr>
          <a:xfrm>
            <a:off x="6141308" y="4059436"/>
            <a:ext cx="4955059" cy="20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14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2CFD0-3D22-48D4-A435-5F5A285AC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397" y="794269"/>
            <a:ext cx="8639205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61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954C0-BA90-446D-B1E1-A0A6DAAD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93" y="794269"/>
            <a:ext cx="8761413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32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6C886-518D-4793-967C-24A2C383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83" y="1518486"/>
            <a:ext cx="8992034" cy="38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12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AD45D-A599-482A-9D5E-B6179174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Migraine &amp; stroke in women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33632-6092-4C61-B685-203758798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Migraine is more common in women (3:1) and in mid-life. Approximately 30% of women will experience migraine in reproductive years</a:t>
            </a:r>
          </a:p>
          <a:p>
            <a:r>
              <a:rPr lang="en-GB" dirty="0"/>
              <a:t>Overall risk of oral contraceptives is low, but caution should be exercised, especially in women with aura, women &gt;35 </a:t>
            </a:r>
            <a:r>
              <a:rPr lang="en-GB" dirty="0" err="1"/>
              <a:t>yr</a:t>
            </a:r>
            <a:r>
              <a:rPr lang="en-GB" dirty="0"/>
              <a:t>, women who smoke, or who have known stroke risk factors</a:t>
            </a:r>
          </a:p>
          <a:p>
            <a:pPr lvl="1"/>
            <a:r>
              <a:rPr lang="en-GB" dirty="0"/>
              <a:t>Assessment for genetic/acquired coagulopathy might be appropriate</a:t>
            </a:r>
          </a:p>
          <a:p>
            <a:r>
              <a:rPr lang="en-GB" dirty="0"/>
              <a:t>Development of new or unusual migraine symptoms following OC use requires prompt </a:t>
            </a:r>
            <a:r>
              <a:rPr lang="en-GB" dirty="0" err="1"/>
              <a:t>evulation</a:t>
            </a:r>
            <a:r>
              <a:rPr lang="en-GB" dirty="0"/>
              <a:t> and possible cessation of treatment</a:t>
            </a:r>
          </a:p>
          <a:p>
            <a:r>
              <a:rPr lang="en-GB" dirty="0"/>
              <a:t>There is no definitive data on whether migraine modifies the risks associated with HRT</a:t>
            </a:r>
          </a:p>
          <a:p>
            <a:endParaRPr lang="en-GB" dirty="0"/>
          </a:p>
          <a:p>
            <a:r>
              <a:rPr lang="en-GB" dirty="0"/>
              <a:t>Active migraine in pregnancy should be regarded as a risk factor for vascular complications, including ischaemic stroke</a:t>
            </a:r>
          </a:p>
          <a:p>
            <a:pPr lvl="1"/>
            <a:r>
              <a:rPr lang="en-GB" dirty="0"/>
              <a:t>High-risk obstetric monitoring may be indicated</a:t>
            </a:r>
          </a:p>
        </p:txBody>
      </p:sp>
    </p:spTree>
    <p:extLst>
      <p:ext uri="{BB962C8B-B14F-4D97-AF65-F5344CB8AC3E}">
        <p14:creationId xmlns:p14="http://schemas.microsoft.com/office/powerpoint/2010/main" val="168283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B96A-3545-4E1F-A05A-A1FAB03F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Mechanisms linking migraine to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FE44F-0CED-48CA-9063-23C310585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Cortical spreading depression </a:t>
            </a:r>
            <a:r>
              <a:rPr lang="en-GB" dirty="0"/>
              <a:t>is an intense depolarising wave of neuronal and glial membranes that spreads slowly across the cortex</a:t>
            </a:r>
          </a:p>
          <a:p>
            <a:pPr lvl="1"/>
            <a:r>
              <a:rPr lang="en-GB" dirty="0"/>
              <a:t>Accompanied by brief </a:t>
            </a:r>
            <a:r>
              <a:rPr lang="en-GB" dirty="0" err="1"/>
              <a:t>hyperperfusion</a:t>
            </a:r>
            <a:r>
              <a:rPr lang="en-GB" dirty="0"/>
              <a:t> that lasts 1-2 minutes, then depolarization and hypoperfusion that can last 1-2 hours (~20-30% reduction in CBF)</a:t>
            </a:r>
          </a:p>
          <a:p>
            <a:r>
              <a:rPr lang="en-GB" dirty="0"/>
              <a:t>CSD can be triggered experimentally by electrical or mechanical stimulation, hypoxia, ischaemia, embolism (air bubbles, cholesterol, crystals, endothelin)</a:t>
            </a:r>
          </a:p>
          <a:p>
            <a:endParaRPr lang="en-GB" sz="800" dirty="0"/>
          </a:p>
          <a:p>
            <a:r>
              <a:rPr lang="en-GB" b="1" dirty="0"/>
              <a:t>Arterial or endothelial dysfunction </a:t>
            </a:r>
            <a:r>
              <a:rPr lang="en-GB" dirty="0"/>
              <a:t>is postulated as a potential mechanistic link between migraine and stroke</a:t>
            </a:r>
          </a:p>
          <a:p>
            <a:pPr lvl="1"/>
            <a:r>
              <a:rPr lang="en-GB" dirty="0"/>
              <a:t>Studies show conflicting results – MA may be associated with alterations in circulating coagulation factors</a:t>
            </a:r>
          </a:p>
          <a:p>
            <a:endParaRPr lang="en-GB" sz="800" dirty="0"/>
          </a:p>
          <a:p>
            <a:r>
              <a:rPr lang="en-GB" b="1" dirty="0"/>
              <a:t>Shared genetic factors </a:t>
            </a:r>
            <a:r>
              <a:rPr lang="en-GB" dirty="0"/>
              <a:t>seen in GWAS</a:t>
            </a:r>
          </a:p>
          <a:p>
            <a:pPr lvl="1"/>
            <a:r>
              <a:rPr lang="en-GB" dirty="0"/>
              <a:t>Rare disorders </a:t>
            </a:r>
            <a:r>
              <a:rPr lang="en-GB" dirty="0" err="1"/>
              <a:t>charaterised</a:t>
            </a:r>
            <a:r>
              <a:rPr lang="en-GB" dirty="0"/>
              <a:t> by both migraine and stroke include CADASIL, MELAS, RVCL</a:t>
            </a:r>
          </a:p>
        </p:txBody>
      </p:sp>
    </p:spTree>
    <p:extLst>
      <p:ext uri="{BB962C8B-B14F-4D97-AF65-F5344CB8AC3E}">
        <p14:creationId xmlns:p14="http://schemas.microsoft.com/office/powerpoint/2010/main" val="649167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9BD7F4-0F33-4A74-B2DD-BFA65AF225B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77218"/>
            <a:ext cx="5372099" cy="4982621"/>
          </a:xfrm>
          <a:prstGeom prst="rect">
            <a:avLst/>
          </a:prstGeom>
          <a:noFill/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91040AE-E92E-4CAF-8779-3F161C712D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39" y="3253432"/>
            <a:ext cx="5181094" cy="26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E4CDFE-4FC3-4B37-AC73-1410076A9E83}"/>
              </a:ext>
            </a:extLst>
          </p:cNvPr>
          <p:cNvSpPr txBox="1"/>
          <p:nvPr/>
        </p:nvSpPr>
        <p:spPr>
          <a:xfrm>
            <a:off x="6398903" y="1896761"/>
            <a:ext cx="5118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Cortical spreading depression seen using intrinsic optical signal imaging in </a:t>
            </a:r>
            <a:r>
              <a:rPr lang="en-GB" dirty="0" err="1"/>
              <a:t>gyrencephalic</a:t>
            </a:r>
            <a:r>
              <a:rPr lang="en-GB" dirty="0"/>
              <a:t> brain. Speed 50x. From Santos E et al. </a:t>
            </a:r>
            <a:r>
              <a:rPr lang="en-GB" i="1" dirty="0"/>
              <a:t>Neuroimage</a:t>
            </a:r>
            <a:r>
              <a:rPr lang="en-GB" dirty="0"/>
              <a:t> 2014.</a:t>
            </a:r>
          </a:p>
        </p:txBody>
      </p:sp>
    </p:spTree>
    <p:extLst>
      <p:ext uri="{BB962C8B-B14F-4D97-AF65-F5344CB8AC3E}">
        <p14:creationId xmlns:p14="http://schemas.microsoft.com/office/powerpoint/2010/main" val="327473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1F4208-9D7B-4636-B0E8-E3E8C2267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8"/>
          <a:stretch/>
        </p:blipFill>
        <p:spPr>
          <a:xfrm>
            <a:off x="2419133" y="794269"/>
            <a:ext cx="7353734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inical Link between migraine and stroke">
            <a:extLst>
              <a:ext uri="{FF2B5EF4-FFF2-40B4-BE49-F238E27FC236}">
                <a16:creationId xmlns:a16="http://schemas.microsoft.com/office/drawing/2014/main" id="{F80C5F2A-5D91-490E-9133-72671F15B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1"/>
          <a:stretch/>
        </p:blipFill>
        <p:spPr bwMode="auto">
          <a:xfrm>
            <a:off x="1758497" y="965545"/>
            <a:ext cx="3659941" cy="51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educe Migraine Stroke Risks Right Now | Migraine treatment">
            <a:extLst>
              <a:ext uri="{FF2B5EF4-FFF2-40B4-BE49-F238E27FC236}">
                <a16:creationId xmlns:a16="http://schemas.microsoft.com/office/drawing/2014/main" id="{DE635A7E-58C2-4AF6-901E-D35F2139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87" y="1209947"/>
            <a:ext cx="3290544" cy="493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2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EB03-40E7-4989-9EFF-DBD2E5AF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Mechanisms linking migraine to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1797F-9F06-4861-8EE3-2672DDEF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112286"/>
          </a:xfrm>
        </p:spPr>
        <p:txBody>
          <a:bodyPr>
            <a:normAutofit/>
          </a:bodyPr>
          <a:lstStyle/>
          <a:p>
            <a:r>
              <a:rPr lang="en-GB" b="1" dirty="0" err="1"/>
              <a:t>Migrainous</a:t>
            </a:r>
            <a:r>
              <a:rPr lang="en-GB" b="1" dirty="0"/>
              <a:t> infarction </a:t>
            </a:r>
            <a:r>
              <a:rPr lang="en-GB" dirty="0"/>
              <a:t>is rare (&lt;0.5% of all ischaemic strokes); exact pathophysiology remains unknown</a:t>
            </a:r>
          </a:p>
          <a:p>
            <a:pPr lvl="1"/>
            <a:r>
              <a:rPr lang="en-GB" dirty="0"/>
              <a:t>Presumed due to critical ischaemia following CSD</a:t>
            </a:r>
          </a:p>
          <a:p>
            <a:pPr lvl="1"/>
            <a:r>
              <a:rPr lang="en-GB" dirty="0"/>
              <a:t>Ischaemic cerebral events can </a:t>
            </a:r>
            <a:r>
              <a:rPr lang="en-GB" b="1" dirty="0"/>
              <a:t>trigger</a:t>
            </a:r>
            <a:r>
              <a:rPr lang="en-GB" dirty="0"/>
              <a:t> CSD &amp; aura-like events</a:t>
            </a:r>
          </a:p>
          <a:p>
            <a:endParaRPr lang="en-GB" sz="700" dirty="0"/>
          </a:p>
          <a:p>
            <a:r>
              <a:rPr lang="en-GB" b="1" dirty="0"/>
              <a:t>Patent foramen </a:t>
            </a:r>
            <a:r>
              <a:rPr lang="en-GB" b="1" dirty="0" err="1"/>
              <a:t>ovale</a:t>
            </a:r>
            <a:endParaRPr lang="en-GB" b="1" dirty="0"/>
          </a:p>
          <a:p>
            <a:pPr lvl="1"/>
            <a:r>
              <a:rPr lang="en-GB" dirty="0"/>
              <a:t>Is more common in people with migraine than would be expected by chance</a:t>
            </a:r>
          </a:p>
          <a:p>
            <a:pPr lvl="1"/>
            <a:r>
              <a:rPr lang="en-GB" dirty="0"/>
              <a:t>Does this act as a risk factor for both migraine with aura (CSD triggered by paradoxical emboli) and stroke?</a:t>
            </a:r>
          </a:p>
          <a:p>
            <a:pPr lvl="1"/>
            <a:r>
              <a:rPr lang="en-GB" dirty="0"/>
              <a:t>Spontaneous R&gt;L shunts have been associated with migraine persistence into old age, but not stroke</a:t>
            </a:r>
          </a:p>
          <a:p>
            <a:endParaRPr lang="en-GB" sz="800" dirty="0"/>
          </a:p>
          <a:p>
            <a:r>
              <a:rPr lang="en-GB" b="1" dirty="0"/>
              <a:t>Cervical arterial dissection </a:t>
            </a:r>
            <a:r>
              <a:rPr lang="en-GB" dirty="0"/>
              <a:t>is associated with both migraine and stroke</a:t>
            </a:r>
          </a:p>
          <a:p>
            <a:pPr lvl="1"/>
            <a:r>
              <a:rPr lang="en-GB" dirty="0"/>
              <a:t>May trigger aura by hypoperfusion or by release of substances from damaged endothelium that trigger aura</a:t>
            </a:r>
          </a:p>
          <a:p>
            <a:pPr lvl="1"/>
            <a:r>
              <a:rPr lang="en-GB" dirty="0"/>
              <a:t>But association is stronger for migraine without aura, men, and younger age groups</a:t>
            </a:r>
          </a:p>
          <a:p>
            <a:endParaRPr lang="en-GB" sz="800" dirty="0"/>
          </a:p>
          <a:p>
            <a:r>
              <a:rPr lang="en-GB" b="1" dirty="0"/>
              <a:t>Atrial fibrillation </a:t>
            </a:r>
            <a:r>
              <a:rPr lang="en-GB" dirty="0"/>
              <a:t>is associated with migraine with aura, probably in women &amp; men &gt;60 </a:t>
            </a:r>
            <a:r>
              <a:rPr lang="en-GB" dirty="0" err="1"/>
              <a:t>yr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14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0D55BBF-7594-4F0E-845C-CA67BFA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128" y="1288339"/>
            <a:ext cx="10577744" cy="36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C0F0C9-1C50-4D05-AF81-8A8E720E9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4" t="66024" r="41723" b="13181"/>
          <a:stretch/>
        </p:blipFill>
        <p:spPr>
          <a:xfrm>
            <a:off x="6598508" y="5365662"/>
            <a:ext cx="4786364" cy="10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06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AE1B-4715-4958-B0B6-D4417614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5190E-1DBE-4440-B72C-9009C0CB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Migraine (particularly with aura) is associated with increased risk of ischaemic stroke, haemorrhagic stroke &amp; cardiovascular disease</a:t>
            </a:r>
          </a:p>
          <a:p>
            <a:r>
              <a:rPr lang="en-GB" dirty="0"/>
              <a:t>There are currently no reliable clinical, serum or imaging biomarkers that predict which individuals with migraine are at high risk of ischaemic stroke</a:t>
            </a:r>
          </a:p>
          <a:p>
            <a:r>
              <a:rPr lang="en-GB" dirty="0"/>
              <a:t>No clinical studies currently support any specific interventions for the primary prevention of stoke in people with migraine</a:t>
            </a:r>
          </a:p>
          <a:p>
            <a:r>
              <a:rPr lang="en-GB" dirty="0"/>
              <a:t>Acute treatment and secondary prevention in patients with stroke or TIA do not differ in people with and without a history of migraine</a:t>
            </a:r>
          </a:p>
          <a:p>
            <a:r>
              <a:rPr lang="en-GB" dirty="0"/>
              <a:t>Future studies should address whether effective preventive treatment of migraine (especially but not solely with CGRP monoclonal antibodies) decreases the risk of ischaemic stroke</a:t>
            </a:r>
          </a:p>
          <a:p>
            <a:r>
              <a:rPr lang="en-GB" dirty="0"/>
              <a:t>Further studies of patients with migraine and ischaemic stroke may identify causal genetic factors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91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Learning objectives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787712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07B1-0027-480C-96F5-0236D44C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Migraine &amp; the risk of ischaemic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F97CE-80F5-485C-938E-144B8A682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studies – including 5 meta-analyses – show that </a:t>
            </a:r>
            <a:r>
              <a:rPr lang="en-GB" b="1" dirty="0"/>
              <a:t>MIGRAINE WITH AURA</a:t>
            </a:r>
            <a:r>
              <a:rPr lang="en-GB" dirty="0"/>
              <a:t> is an independent risk factor for ischaemic stroke</a:t>
            </a:r>
          </a:p>
          <a:p>
            <a:pPr lvl="1"/>
            <a:r>
              <a:rPr lang="en-GB" dirty="0"/>
              <a:t>This association is strongest for </a:t>
            </a:r>
            <a:r>
              <a:rPr lang="en-GB" b="1" dirty="0"/>
              <a:t>WOMEN</a:t>
            </a:r>
            <a:r>
              <a:rPr lang="en-GB" dirty="0"/>
              <a:t>, </a:t>
            </a:r>
            <a:r>
              <a:rPr lang="en-GB" b="1" dirty="0"/>
              <a:t>WOMEN &lt;45 </a:t>
            </a:r>
            <a:r>
              <a:rPr lang="en-GB" b="1" dirty="0" err="1"/>
              <a:t>yrs</a:t>
            </a:r>
            <a:r>
              <a:rPr lang="en-GB" dirty="0"/>
              <a:t>, </a:t>
            </a:r>
            <a:r>
              <a:rPr lang="en-GB" b="1" dirty="0"/>
              <a:t>WOMEN who use ORAL CONTRACEPTIVES</a:t>
            </a:r>
            <a:r>
              <a:rPr lang="en-GB" dirty="0"/>
              <a:t>, and </a:t>
            </a:r>
            <a:r>
              <a:rPr lang="en-GB" b="1" dirty="0"/>
              <a:t>WOMEN who SMOKE</a:t>
            </a:r>
          </a:p>
          <a:p>
            <a:pPr lvl="1"/>
            <a:r>
              <a:rPr lang="en-GB" dirty="0"/>
              <a:t>The risk is greater for those with active</a:t>
            </a:r>
          </a:p>
          <a:p>
            <a:pPr lvl="1"/>
            <a:r>
              <a:rPr lang="en-GB" dirty="0"/>
              <a:t>e migraine (i.e. attacks in the last year), and with higher frequency attacks</a:t>
            </a:r>
          </a:p>
          <a:p>
            <a:r>
              <a:rPr lang="en-GB" dirty="0"/>
              <a:t>Whether having MIGRAINE WITHOUT AURA conveys an increase in risk remains uncertain</a:t>
            </a:r>
          </a:p>
          <a:p>
            <a:r>
              <a:rPr lang="en-GB" dirty="0"/>
              <a:t>Migraine is not a significant risk factor for stroke in older people</a:t>
            </a:r>
          </a:p>
          <a:p>
            <a:r>
              <a:rPr lang="en-GB" dirty="0"/>
              <a:t>Migraine is associated with GOOD functional outcome after stroke (MRS 0-1)</a:t>
            </a:r>
          </a:p>
          <a:p>
            <a:r>
              <a:rPr lang="en-GB" dirty="0"/>
              <a:t>Migraine may be associated with haemorrhagic stroke in women &lt;45 </a:t>
            </a:r>
            <a:r>
              <a:rPr lang="en-GB" dirty="0" err="1"/>
              <a:t>yrs</a:t>
            </a:r>
            <a:r>
              <a:rPr lang="en-GB" dirty="0"/>
              <a:t> (but numbers are very low)</a:t>
            </a:r>
          </a:p>
          <a:p>
            <a:r>
              <a:rPr lang="en-GB" dirty="0"/>
              <a:t>Migraine with aura may be associated with TIA – more studies needed</a:t>
            </a:r>
          </a:p>
          <a:p>
            <a:r>
              <a:rPr lang="en-GB" dirty="0"/>
              <a:t>Migraine is associated with the risk of perioperative stroke</a:t>
            </a:r>
          </a:p>
        </p:txBody>
      </p:sp>
    </p:spTree>
    <p:extLst>
      <p:ext uri="{BB962C8B-B14F-4D97-AF65-F5344CB8AC3E}">
        <p14:creationId xmlns:p14="http://schemas.microsoft.com/office/powerpoint/2010/main" val="214936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2074C-FA6B-4F4D-BBC4-E199BA07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995" y="794269"/>
            <a:ext cx="9376009" cy="5269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B03AD-48F3-42E5-9D9E-CCE51A1B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98" y="6222829"/>
            <a:ext cx="6048906" cy="2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93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DCBD0B-B34A-43C1-B75F-FC5917FC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912" y="643467"/>
            <a:ext cx="3583208" cy="557106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929C1E-8563-4B1D-AEAE-9815E6FC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201" y="1542050"/>
            <a:ext cx="5372099" cy="37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0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8DD9-077B-4649-B530-3C7823E0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Migraine &amp; cardiovascular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82BAB-5484-476A-8B8B-8F194AD51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Growing evidence for association of migraine (especially migraine with aura) with myocardial infarction, hypertension, atrial fibrillation, and venous thromboembolism</a:t>
            </a:r>
          </a:p>
          <a:p>
            <a:pPr lvl="1"/>
            <a:r>
              <a:rPr lang="en-GB" dirty="0"/>
              <a:t>migraine increases the 10 year risk of coronary heart disease based on the Framingham Risk Score</a:t>
            </a:r>
          </a:p>
          <a:p>
            <a:r>
              <a:rPr lang="en-GB" dirty="0"/>
              <a:t>Annual additional cardiovascular risk from migraine is low, but cumulative risk over many years is sufficient for it to have been included in the QRISK3 algorithm</a:t>
            </a:r>
          </a:p>
          <a:p>
            <a:r>
              <a:rPr lang="en-GB" dirty="0"/>
              <a:t>But… the coronary &amp; carotid arteries of individuals with active migraine are less severely affected by atherosclerosis than individuals without migraine</a:t>
            </a:r>
          </a:p>
          <a:p>
            <a:pPr lvl="1"/>
            <a:r>
              <a:rPr lang="en-GB" dirty="0"/>
              <a:t>this suggests a non-atherosclerotic cause for </a:t>
            </a:r>
            <a:r>
              <a:rPr lang="en-GB" dirty="0" err="1"/>
              <a:t>migaine</a:t>
            </a:r>
            <a:r>
              <a:rPr lang="en-GB" dirty="0"/>
              <a:t>-associated CV risk</a:t>
            </a:r>
          </a:p>
          <a:p>
            <a:endParaRPr lang="en-GB" dirty="0"/>
          </a:p>
          <a:p>
            <a:r>
              <a:rPr lang="en-GB" dirty="0"/>
              <a:t>Co-morbidities (HT, DM, dyslipidaemia) in migraine patients should be treated proactively</a:t>
            </a:r>
          </a:p>
          <a:p>
            <a:r>
              <a:rPr lang="en-GB" dirty="0"/>
              <a:t>Oral contraceptives should not be used in women with MA &amp; comorbid RF or thrombophilia</a:t>
            </a:r>
          </a:p>
        </p:txBody>
      </p:sp>
    </p:spTree>
    <p:extLst>
      <p:ext uri="{BB962C8B-B14F-4D97-AF65-F5344CB8AC3E}">
        <p14:creationId xmlns:p14="http://schemas.microsoft.com/office/powerpoint/2010/main" val="1781809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igure1">
            <a:extLst>
              <a:ext uri="{FF2B5EF4-FFF2-40B4-BE49-F238E27FC236}">
                <a16:creationId xmlns:a16="http://schemas.microsoft.com/office/drawing/2014/main" id="{4ADD6277-F8D0-44E4-A979-BD869461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883" y="794269"/>
            <a:ext cx="4251497" cy="52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2585C0-D4E1-4E95-8F65-80501A0DA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4" t="40080" r="38885" b="41510"/>
          <a:stretch/>
        </p:blipFill>
        <p:spPr>
          <a:xfrm>
            <a:off x="5577854" y="4992130"/>
            <a:ext cx="6251937" cy="10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CFEB-8115-4ACB-AC05-4D7F15D6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Migraine drugs &amp; the risk of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5BCFE-65F6-4ED2-90CA-F7FE5A4BE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Ergot-derived drugs (</a:t>
            </a:r>
            <a:r>
              <a:rPr lang="en-GB" b="1" dirty="0"/>
              <a:t>ergotamine/DHE</a:t>
            </a:r>
            <a:r>
              <a:rPr lang="en-GB" dirty="0"/>
              <a:t>) do convey an increased risk of serious vascular events due to vasoconstriction</a:t>
            </a:r>
          </a:p>
          <a:p>
            <a:r>
              <a:rPr lang="en-GB" dirty="0"/>
              <a:t>There is no evidence of cardiovascular safety issues for </a:t>
            </a:r>
            <a:r>
              <a:rPr lang="en-GB" b="1" dirty="0"/>
              <a:t>triptans</a:t>
            </a:r>
          </a:p>
          <a:p>
            <a:pPr lvl="1"/>
            <a:r>
              <a:rPr lang="en-GB" dirty="0"/>
              <a:t>Main effect of triptans is to reverse CGRP-induced vasodilation</a:t>
            </a:r>
          </a:p>
          <a:p>
            <a:pPr lvl="1"/>
            <a:r>
              <a:rPr lang="en-GB" dirty="0"/>
              <a:t>Vasoconstriction of coronary &amp; carotid arteries in vivo is probably no more than 5% - unlikely to be clinically relevant unless severe underlying arterial disease</a:t>
            </a:r>
          </a:p>
          <a:p>
            <a:r>
              <a:rPr lang="en-GB" dirty="0"/>
              <a:t>Novel acute drugs (</a:t>
            </a:r>
            <a:r>
              <a:rPr lang="en-GB" b="1" dirty="0"/>
              <a:t>CGRP antagonists, </a:t>
            </a:r>
            <a:r>
              <a:rPr lang="en-GB" b="1" dirty="0" err="1"/>
              <a:t>lasmitidan</a:t>
            </a:r>
            <a:r>
              <a:rPr lang="en-GB" dirty="0"/>
              <a:t>) have been shown not to affect vascular tone at all &amp; may become options for acute treatment of migraine in people with known CV disease</a:t>
            </a:r>
          </a:p>
          <a:p>
            <a:r>
              <a:rPr lang="en-GB" b="1" dirty="0"/>
              <a:t>CGRP monoclonal antibodies </a:t>
            </a:r>
            <a:r>
              <a:rPr lang="en-GB" dirty="0"/>
              <a:t>– the first of which (</a:t>
            </a:r>
            <a:r>
              <a:rPr lang="en-GB" dirty="0" err="1"/>
              <a:t>Ajovy</a:t>
            </a:r>
            <a:r>
              <a:rPr lang="en-GB" dirty="0"/>
              <a:t>; </a:t>
            </a:r>
            <a:r>
              <a:rPr lang="en-GB" dirty="0" err="1"/>
              <a:t>fremanezumab</a:t>
            </a:r>
            <a:r>
              <a:rPr lang="en-GB" dirty="0"/>
              <a:t>) has just been approved for use on the NHS – have not been shown to have significant effects on vascular risk</a:t>
            </a:r>
          </a:p>
          <a:p>
            <a:pPr lvl="1"/>
            <a:r>
              <a:rPr lang="en-GB" dirty="0"/>
              <a:t>Single case study of thalamic stroke following administration of </a:t>
            </a:r>
            <a:r>
              <a:rPr lang="en-GB" dirty="0" err="1"/>
              <a:t>erenumab</a:t>
            </a:r>
            <a:endParaRPr lang="en-GB" dirty="0"/>
          </a:p>
          <a:p>
            <a:pPr lvl="1"/>
            <a:r>
              <a:rPr lang="en-GB" dirty="0"/>
              <a:t>Theoretical concerns about worsening of outcomes after ischaemic events</a:t>
            </a:r>
          </a:p>
          <a:p>
            <a:r>
              <a:rPr lang="en-GB" dirty="0"/>
              <a:t>There is no evidence that preventing migraine attacks reduces the likelihood of stroke</a:t>
            </a:r>
          </a:p>
        </p:txBody>
      </p:sp>
    </p:spTree>
    <p:extLst>
      <p:ext uri="{BB962C8B-B14F-4D97-AF65-F5344CB8AC3E}">
        <p14:creationId xmlns:p14="http://schemas.microsoft.com/office/powerpoint/2010/main" val="4180339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228C0C-F774-4270-99CB-314B07EBFBE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745B92C-4D89-4324-B52D-E1F5F627B7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487CEA-7875-4327-875F-CA3B32E800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1167</Words>
  <Application>Microsoft Office PowerPoint</Application>
  <PresentationFormat>Widescreen</PresentationFormat>
  <Paragraphs>86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Garamond</vt:lpstr>
      <vt:lpstr>SavonVTI</vt:lpstr>
      <vt:lpstr>MIGRAINE &amp; STROKE</vt:lpstr>
      <vt:lpstr>PowerPoint Presentation</vt:lpstr>
      <vt:lpstr>Learning objectives</vt:lpstr>
      <vt:lpstr>Migraine &amp; the risk of ischaemic stroke</vt:lpstr>
      <vt:lpstr>PowerPoint Presentation</vt:lpstr>
      <vt:lpstr>PowerPoint Presentation</vt:lpstr>
      <vt:lpstr>Migraine &amp; cardiovascular disease</vt:lpstr>
      <vt:lpstr>PowerPoint Presentation</vt:lpstr>
      <vt:lpstr>Migraine drugs &amp; the risk of stroke</vt:lpstr>
      <vt:lpstr>PowerPoint Presentation</vt:lpstr>
      <vt:lpstr>Migraine &amp; neuroimaging</vt:lpstr>
      <vt:lpstr>PowerPoint Presentation</vt:lpstr>
      <vt:lpstr>PowerPoint Presentation</vt:lpstr>
      <vt:lpstr>PowerPoint Presentation</vt:lpstr>
      <vt:lpstr>PowerPoint Presentation</vt:lpstr>
      <vt:lpstr>Migraine &amp; stroke in women</vt:lpstr>
      <vt:lpstr>Mechanisms linking migraine to stroke</vt:lpstr>
      <vt:lpstr>PowerPoint Presentation</vt:lpstr>
      <vt:lpstr>PowerPoint Presentation</vt:lpstr>
      <vt:lpstr>Mechanisms linking migraine to stroke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2020-07-20T09:49:45Z</dcterms:created>
  <dcterms:modified xsi:type="dcterms:W3CDTF">2020-07-20T09:50:21Z</dcterms:modified>
</cp:coreProperties>
</file>